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0" r:id="rId3"/>
    <p:sldId id="261" r:id="rId4"/>
    <p:sldId id="262" r:id="rId5"/>
    <p:sldId id="257" r:id="rId6"/>
    <p:sldId id="263" r:id="rId7"/>
    <p:sldId id="264" r:id="rId8"/>
    <p:sldId id="258" r:id="rId9"/>
    <p:sldId id="266" r:id="rId10"/>
    <p:sldId id="267" r:id="rId11"/>
    <p:sldId id="259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737"/>
  </p:normalViewPr>
  <p:slideViewPr>
    <p:cSldViewPr snapToGrid="0" snapToObjects="1" showGuides="1">
      <p:cViewPr varScale="1">
        <p:scale>
          <a:sx n="129" d="100"/>
          <a:sy n="129" d="100"/>
        </p:scale>
        <p:origin x="216" y="3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3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98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7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89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4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9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7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6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0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10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2652E-1B32-CD44-9753-0FE6120992B5}" type="datetimeFigureOut">
              <a:rPr lang="en-US" smtClean="0"/>
              <a:t>3/22/18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AF157-1838-5D4E-8037-2EAB477B5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0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95387C-03E6-844D-B29E-802F8A1BB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647700"/>
            <a:ext cx="3581400" cy="5562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979281-0662-4441-A81B-028EE0D131AC}"/>
              </a:ext>
            </a:extLst>
          </p:cNvPr>
          <p:cNvSpPr txBox="1"/>
          <p:nvPr/>
        </p:nvSpPr>
        <p:spPr>
          <a:xfrm>
            <a:off x="188686" y="406400"/>
            <a:ext cx="2467429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0432FF"/>
                </a:solidFill>
              </a:rPr>
              <a:t>Michaelis-Menten</a:t>
            </a:r>
            <a:r>
              <a:rPr lang="en-US" sz="2400" dirty="0">
                <a:solidFill>
                  <a:srgbClr val="0432FF"/>
                </a:solidFill>
              </a:rPr>
              <a:t> model of a simple enzyme</a:t>
            </a:r>
          </a:p>
        </p:txBody>
      </p:sp>
    </p:spTree>
    <p:extLst>
      <p:ext uri="{BB962C8B-B14F-4D97-AF65-F5344CB8AC3E}">
        <p14:creationId xmlns:p14="http://schemas.microsoft.com/office/powerpoint/2010/main" val="3594380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C9C4170-E05F-084B-89FB-56EC00CC65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70" r="7845"/>
          <a:stretch/>
        </p:blipFill>
        <p:spPr>
          <a:xfrm>
            <a:off x="287" y="1561513"/>
            <a:ext cx="9140939" cy="36998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D7BC70-03B5-9E41-ABC3-AA2530E0E605}"/>
              </a:ext>
            </a:extLst>
          </p:cNvPr>
          <p:cNvSpPr txBox="1"/>
          <p:nvPr/>
        </p:nvSpPr>
        <p:spPr>
          <a:xfrm>
            <a:off x="345728" y="1113388"/>
            <a:ext cx="2626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 Velocities (Numbers in the inset are the [I])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7FC8C5-C63B-B246-AF95-531E6DDDFFB9}"/>
              </a:ext>
            </a:extLst>
          </p:cNvPr>
          <p:cNvSpPr txBox="1"/>
          <p:nvPr/>
        </p:nvSpPr>
        <p:spPr>
          <a:xfrm>
            <a:off x="3795932" y="1272412"/>
            <a:ext cx="1760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Reciprocal Plot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EC16F9-6ADF-7B4A-8FF5-07D2B1E54434}"/>
              </a:ext>
            </a:extLst>
          </p:cNvPr>
          <p:cNvSpPr txBox="1"/>
          <p:nvPr/>
        </p:nvSpPr>
        <p:spPr>
          <a:xfrm>
            <a:off x="6639339" y="1272412"/>
            <a:ext cx="2333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Replot of 1/Vmax vs [I]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5A84F0-27E6-7E46-8166-7602156A3F6B}"/>
              </a:ext>
            </a:extLst>
          </p:cNvPr>
          <p:cNvSpPr txBox="1"/>
          <p:nvPr/>
        </p:nvSpPr>
        <p:spPr>
          <a:xfrm>
            <a:off x="3021495" y="467139"/>
            <a:ext cx="3110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NON-COMPETITIVE INHIBITION</a:t>
            </a:r>
          </a:p>
        </p:txBody>
      </p:sp>
    </p:spTree>
    <p:extLst>
      <p:ext uri="{BB962C8B-B14F-4D97-AF65-F5344CB8AC3E}">
        <p14:creationId xmlns:p14="http://schemas.microsoft.com/office/powerpoint/2010/main" val="136955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7FA280-C1E9-E247-93B4-677515D9D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0" y="520700"/>
            <a:ext cx="4826000" cy="5816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F255BF-274B-2A41-A444-302D81A619BD}"/>
              </a:ext>
            </a:extLst>
          </p:cNvPr>
          <p:cNvSpPr txBox="1"/>
          <p:nvPr/>
        </p:nvSpPr>
        <p:spPr>
          <a:xfrm>
            <a:off x="290285" y="406400"/>
            <a:ext cx="2177144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</a:rPr>
              <a:t>Un-Competitive inhibition</a:t>
            </a:r>
          </a:p>
        </p:txBody>
      </p:sp>
    </p:spTree>
    <p:extLst>
      <p:ext uri="{BB962C8B-B14F-4D97-AF65-F5344CB8AC3E}">
        <p14:creationId xmlns:p14="http://schemas.microsoft.com/office/powerpoint/2010/main" val="788356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BE156-DC91-3147-9B1A-2A864C72E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9" y="0"/>
            <a:ext cx="890800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35C766-81F5-A640-A439-AA7055CB839F}"/>
              </a:ext>
            </a:extLst>
          </p:cNvPr>
          <p:cNvSpPr txBox="1"/>
          <p:nvPr/>
        </p:nvSpPr>
        <p:spPr>
          <a:xfrm>
            <a:off x="7295323" y="2077279"/>
            <a:ext cx="18486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Progress</a:t>
            </a:r>
          </a:p>
          <a:p>
            <a:r>
              <a:rPr lang="en-US" dirty="0"/>
              <a:t>Curve:</a:t>
            </a:r>
          </a:p>
          <a:p>
            <a:r>
              <a:rPr lang="en-US" dirty="0"/>
              <a:t>[S] = 100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dirty="0"/>
              <a:t>[E] = 1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dirty="0" err="1"/>
              <a:t>k</a:t>
            </a:r>
            <a:r>
              <a:rPr lang="en-US" baseline="-25000" dirty="0" err="1"/>
              <a:t>on</a:t>
            </a:r>
            <a:r>
              <a:rPr lang="en-US" dirty="0"/>
              <a:t> = 10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</a:t>
            </a:r>
            <a:r>
              <a:rPr lang="en-US" baseline="30000" dirty="0"/>
              <a:t>-1</a:t>
            </a:r>
            <a:r>
              <a:rPr lang="en-US" dirty="0"/>
              <a:t>s</a:t>
            </a:r>
            <a:r>
              <a:rPr lang="en-US" baseline="30000" dirty="0"/>
              <a:t>-1</a:t>
            </a:r>
            <a:endParaRPr lang="en-US" dirty="0"/>
          </a:p>
          <a:p>
            <a:r>
              <a:rPr lang="en-US" dirty="0" err="1"/>
              <a:t>k</a:t>
            </a:r>
            <a:r>
              <a:rPr lang="en-US" baseline="-25000" dirty="0" err="1"/>
              <a:t>off</a:t>
            </a:r>
            <a:r>
              <a:rPr lang="en-US" dirty="0"/>
              <a:t> = 200 s</a:t>
            </a:r>
            <a:r>
              <a:rPr lang="en-US" baseline="30000" dirty="0"/>
              <a:t>-1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cat</a:t>
            </a:r>
            <a:r>
              <a:rPr lang="en-US" dirty="0"/>
              <a:t> = 0.05 s</a:t>
            </a:r>
            <a:r>
              <a:rPr lang="en-US" baseline="30000" dirty="0"/>
              <a:t>-1</a:t>
            </a:r>
          </a:p>
          <a:p>
            <a:r>
              <a:rPr lang="en-US" dirty="0"/>
              <a:t>[I] = 100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dirty="0"/>
              <a:t>k(I)</a:t>
            </a:r>
            <a:r>
              <a:rPr lang="en-US" baseline="-25000" dirty="0"/>
              <a:t>on</a:t>
            </a:r>
            <a:r>
              <a:rPr lang="en-US" dirty="0"/>
              <a:t>= 10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</a:t>
            </a:r>
            <a:r>
              <a:rPr lang="en-US" baseline="30000" dirty="0"/>
              <a:t>-1</a:t>
            </a:r>
            <a:r>
              <a:rPr lang="en-US" dirty="0"/>
              <a:t>s</a:t>
            </a:r>
            <a:r>
              <a:rPr lang="en-US" baseline="30000" dirty="0"/>
              <a:t>-1</a:t>
            </a:r>
            <a:endParaRPr lang="en-US" dirty="0"/>
          </a:p>
          <a:p>
            <a:r>
              <a:rPr lang="en-US" dirty="0"/>
              <a:t>k(I)</a:t>
            </a:r>
            <a:r>
              <a:rPr lang="en-US" baseline="-25000" dirty="0"/>
              <a:t>off</a:t>
            </a:r>
            <a:r>
              <a:rPr lang="en-US" dirty="0"/>
              <a:t> = 50 s</a:t>
            </a:r>
            <a:r>
              <a:rPr lang="en-US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298762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DA1811-67CE-5B45-9DEA-716CF2C808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69" r="8000"/>
          <a:stretch/>
        </p:blipFill>
        <p:spPr>
          <a:xfrm>
            <a:off x="0" y="1560797"/>
            <a:ext cx="9125840" cy="37005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D71920-2ABE-1249-A2CE-5E0088A7A688}"/>
              </a:ext>
            </a:extLst>
          </p:cNvPr>
          <p:cNvSpPr txBox="1"/>
          <p:nvPr/>
        </p:nvSpPr>
        <p:spPr>
          <a:xfrm>
            <a:off x="3795932" y="1272412"/>
            <a:ext cx="1760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Reciprocal Plot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668ABE-C582-F94F-AEA1-60A0B3DCB381}"/>
              </a:ext>
            </a:extLst>
          </p:cNvPr>
          <p:cNvSpPr txBox="1"/>
          <p:nvPr/>
        </p:nvSpPr>
        <p:spPr>
          <a:xfrm>
            <a:off x="6639339" y="1272412"/>
            <a:ext cx="2333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Replot of 1/Vmax vs [I]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E0FB90-E533-0845-A3ED-305222E14BE1}"/>
              </a:ext>
            </a:extLst>
          </p:cNvPr>
          <p:cNvSpPr txBox="1"/>
          <p:nvPr/>
        </p:nvSpPr>
        <p:spPr>
          <a:xfrm>
            <a:off x="3021495" y="467139"/>
            <a:ext cx="3110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UN-COMPETITIVE INHIBITION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663242-251B-C44E-A97A-B717728B71B7}"/>
              </a:ext>
            </a:extLst>
          </p:cNvPr>
          <p:cNvSpPr txBox="1"/>
          <p:nvPr/>
        </p:nvSpPr>
        <p:spPr>
          <a:xfrm>
            <a:off x="345728" y="1113388"/>
            <a:ext cx="2626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 Velocities (Numbers in the inset are the [I])</a:t>
            </a:r>
          </a:p>
        </p:txBody>
      </p:sp>
    </p:spTree>
    <p:extLst>
      <p:ext uri="{BB962C8B-B14F-4D97-AF65-F5344CB8AC3E}">
        <p14:creationId xmlns:p14="http://schemas.microsoft.com/office/powerpoint/2010/main" val="2232685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39FD6B-8DD1-8E47-B972-9C624C1B74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00"/>
          <a:stretch/>
        </p:blipFill>
        <p:spPr>
          <a:xfrm>
            <a:off x="59639" y="0"/>
            <a:ext cx="8489290" cy="6858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013B04-18A3-404E-BD8F-1D86D46FEE9B}"/>
                  </a:ext>
                </a:extLst>
              </p:cNvPr>
              <p:cNvSpPr txBox="1"/>
              <p:nvPr/>
            </p:nvSpPr>
            <p:spPr>
              <a:xfrm>
                <a:off x="6917635" y="1779104"/>
                <a:ext cx="2226365" cy="2382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Progress</a:t>
                </a:r>
              </a:p>
              <a:p>
                <a:r>
                  <a:rPr lang="en-US" dirty="0"/>
                  <a:t>Curve:</a:t>
                </a:r>
              </a:p>
              <a:p>
                <a:r>
                  <a:rPr lang="en-US" dirty="0"/>
                  <a:t>[S] = 100 </a:t>
                </a:r>
                <a:r>
                  <a:rPr lang="en-US" dirty="0" err="1">
                    <a:latin typeface="Symbol" pitchFamily="2" charset="2"/>
                  </a:rPr>
                  <a:t>m</a:t>
                </a:r>
                <a:r>
                  <a:rPr lang="en-US" dirty="0" err="1"/>
                  <a:t>M</a:t>
                </a:r>
                <a:endParaRPr lang="en-US" dirty="0"/>
              </a:p>
              <a:p>
                <a:r>
                  <a:rPr lang="en-US" dirty="0"/>
                  <a:t>[E] = 1 </a:t>
                </a:r>
                <a:r>
                  <a:rPr lang="en-US" dirty="0" err="1">
                    <a:latin typeface="Symbol" pitchFamily="2" charset="2"/>
                  </a:rPr>
                  <a:t>m</a:t>
                </a:r>
                <a:r>
                  <a:rPr lang="en-US" dirty="0" err="1"/>
                  <a:t>M</a:t>
                </a:r>
                <a:endParaRPr lang="en-US" dirty="0"/>
              </a:p>
              <a:p>
                <a:r>
                  <a:rPr lang="en-US" dirty="0" err="1"/>
                  <a:t>k</a:t>
                </a:r>
                <a:r>
                  <a:rPr lang="en-US" baseline="-25000" dirty="0" err="1"/>
                  <a:t>on</a:t>
                </a:r>
                <a:r>
                  <a:rPr lang="en-US" dirty="0"/>
                  <a:t> = 10 </a:t>
                </a:r>
                <a:r>
                  <a:rPr lang="en-US" dirty="0">
                    <a:latin typeface="Symbol" pitchFamily="2" charset="2"/>
                  </a:rPr>
                  <a:t>m</a:t>
                </a:r>
                <a:r>
                  <a:rPr lang="en-US" dirty="0"/>
                  <a:t>M</a:t>
                </a:r>
                <a:r>
                  <a:rPr lang="en-US" baseline="30000" dirty="0"/>
                  <a:t>-1</a:t>
                </a:r>
                <a:r>
                  <a:rPr lang="en-US" dirty="0"/>
                  <a:t>s</a:t>
                </a:r>
                <a:r>
                  <a:rPr lang="en-US" baseline="30000" dirty="0"/>
                  <a:t>-1</a:t>
                </a:r>
                <a:endParaRPr lang="en-US" dirty="0"/>
              </a:p>
              <a:p>
                <a:r>
                  <a:rPr lang="en-US" dirty="0" err="1"/>
                  <a:t>k</a:t>
                </a:r>
                <a:r>
                  <a:rPr lang="en-US" baseline="-25000" dirty="0" err="1"/>
                  <a:t>off</a:t>
                </a:r>
                <a:r>
                  <a:rPr lang="en-US" dirty="0"/>
                  <a:t> = 200 s</a:t>
                </a:r>
                <a:r>
                  <a:rPr lang="en-US" baseline="30000" dirty="0"/>
                  <a:t>-1</a:t>
                </a:r>
              </a:p>
              <a:p>
                <a:r>
                  <a:rPr lang="en-US" dirty="0" err="1"/>
                  <a:t>k</a:t>
                </a:r>
                <a:r>
                  <a:rPr lang="en-US" baseline="-25000" dirty="0" err="1"/>
                  <a:t>cat</a:t>
                </a:r>
                <a:r>
                  <a:rPr lang="en-US" dirty="0"/>
                  <a:t> = 0.05 s</a:t>
                </a:r>
                <a:r>
                  <a:rPr lang="en-US" baseline="30000" dirty="0"/>
                  <a:t>-1</a:t>
                </a:r>
              </a:p>
              <a:p>
                <a:r>
                  <a:rPr lang="en-US" dirty="0"/>
                  <a:t>K</a:t>
                </a:r>
                <a:r>
                  <a:rPr lang="en-US" baseline="-25000" dirty="0"/>
                  <a:t>m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𝑐𝑎𝑡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𝑜𝑛</m:t>
                            </m:r>
                          </m:sub>
                        </m:sSub>
                      </m:den>
                    </m:f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0.05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US" sz="1400" baseline="-250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013B04-18A3-404E-BD8F-1D86D46FE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7635" y="1779104"/>
                <a:ext cx="2226365" cy="2382575"/>
              </a:xfrm>
              <a:prstGeom prst="rect">
                <a:avLst/>
              </a:prstGeom>
              <a:blipFill>
                <a:blip r:embed="rId3"/>
                <a:stretch>
                  <a:fillRect l="-2273" t="-1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124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ED56AC-EB94-E343-9934-D37511C95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5" y="0"/>
            <a:ext cx="836022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064AC1-1DB0-2145-A7E6-FAFB2D73C8EC}"/>
              </a:ext>
            </a:extLst>
          </p:cNvPr>
          <p:cNvSpPr txBox="1"/>
          <p:nvPr/>
        </p:nvSpPr>
        <p:spPr>
          <a:xfrm>
            <a:off x="109330" y="4919867"/>
            <a:ext cx="894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with errors</a:t>
            </a:r>
          </a:p>
        </p:txBody>
      </p:sp>
    </p:spTree>
    <p:extLst>
      <p:ext uri="{BB962C8B-B14F-4D97-AF65-F5344CB8AC3E}">
        <p14:creationId xmlns:p14="http://schemas.microsoft.com/office/powerpoint/2010/main" val="310782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CE487D-DBEB-F24C-A37B-338260526B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85" r="6308" b="50000"/>
          <a:stretch/>
        </p:blipFill>
        <p:spPr>
          <a:xfrm>
            <a:off x="27701" y="1761364"/>
            <a:ext cx="9098043" cy="39530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BC15F0-6D5E-5440-83A1-9B338499A114}"/>
              </a:ext>
            </a:extLst>
          </p:cNvPr>
          <p:cNvSpPr txBox="1"/>
          <p:nvPr/>
        </p:nvSpPr>
        <p:spPr>
          <a:xfrm>
            <a:off x="998806" y="1674109"/>
            <a:ext cx="2813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Direct fit of initial velocities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2AAE34-D4E7-0945-ACA0-C386B8B46E96}"/>
              </a:ext>
            </a:extLst>
          </p:cNvPr>
          <p:cNvSpPr txBox="1"/>
          <p:nvPr/>
        </p:nvSpPr>
        <p:spPr>
          <a:xfrm>
            <a:off x="5624735" y="1674109"/>
            <a:ext cx="2813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Direct fit of progress curves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5DEFFD-E123-D540-9510-C78F80BB92CA}"/>
              </a:ext>
            </a:extLst>
          </p:cNvPr>
          <p:cNvSpPr txBox="1"/>
          <p:nvPr/>
        </p:nvSpPr>
        <p:spPr>
          <a:xfrm>
            <a:off x="3712264" y="805066"/>
            <a:ext cx="173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with errors</a:t>
            </a:r>
          </a:p>
        </p:txBody>
      </p:sp>
    </p:spTree>
    <p:extLst>
      <p:ext uri="{BB962C8B-B14F-4D97-AF65-F5344CB8AC3E}">
        <p14:creationId xmlns:p14="http://schemas.microsoft.com/office/powerpoint/2010/main" val="2894436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79C61C-D494-B840-9315-0AE965F75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0" y="609600"/>
            <a:ext cx="4191000" cy="563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1F67F7-FF6D-A24A-B0FC-854B09AC67DD}"/>
              </a:ext>
            </a:extLst>
          </p:cNvPr>
          <p:cNvSpPr txBox="1"/>
          <p:nvPr/>
        </p:nvSpPr>
        <p:spPr>
          <a:xfrm>
            <a:off x="290285" y="406400"/>
            <a:ext cx="2090058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</a:rPr>
              <a:t>Competitive inhibition</a:t>
            </a:r>
          </a:p>
        </p:txBody>
      </p:sp>
    </p:spTree>
    <p:extLst>
      <p:ext uri="{BB962C8B-B14F-4D97-AF65-F5344CB8AC3E}">
        <p14:creationId xmlns:p14="http://schemas.microsoft.com/office/powerpoint/2010/main" val="2633686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A5CCA5-0EE0-7044-9521-163A40716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" y="0"/>
            <a:ext cx="890800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590C2D-D763-674C-8A18-C54258977D38}"/>
              </a:ext>
            </a:extLst>
          </p:cNvPr>
          <p:cNvSpPr txBox="1"/>
          <p:nvPr/>
        </p:nvSpPr>
        <p:spPr>
          <a:xfrm>
            <a:off x="7295322" y="2623931"/>
            <a:ext cx="18486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Progress</a:t>
            </a:r>
          </a:p>
          <a:p>
            <a:r>
              <a:rPr lang="en-US" dirty="0"/>
              <a:t>Curve:</a:t>
            </a:r>
          </a:p>
          <a:p>
            <a:r>
              <a:rPr lang="en-US" dirty="0"/>
              <a:t>[S] = 100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dirty="0"/>
              <a:t>[E] = 1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dirty="0" err="1"/>
              <a:t>k</a:t>
            </a:r>
            <a:r>
              <a:rPr lang="en-US" baseline="-25000" dirty="0" err="1"/>
              <a:t>on</a:t>
            </a:r>
            <a:r>
              <a:rPr lang="en-US" dirty="0"/>
              <a:t> = 10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</a:t>
            </a:r>
            <a:r>
              <a:rPr lang="en-US" baseline="30000" dirty="0"/>
              <a:t>-1</a:t>
            </a:r>
            <a:r>
              <a:rPr lang="en-US" dirty="0"/>
              <a:t>s</a:t>
            </a:r>
            <a:r>
              <a:rPr lang="en-US" baseline="30000" dirty="0"/>
              <a:t>-1</a:t>
            </a:r>
            <a:endParaRPr lang="en-US" dirty="0"/>
          </a:p>
          <a:p>
            <a:r>
              <a:rPr lang="en-US" dirty="0" err="1"/>
              <a:t>k</a:t>
            </a:r>
            <a:r>
              <a:rPr lang="en-US" baseline="-25000" dirty="0" err="1"/>
              <a:t>off</a:t>
            </a:r>
            <a:r>
              <a:rPr lang="en-US" dirty="0"/>
              <a:t> = 200 s</a:t>
            </a:r>
            <a:r>
              <a:rPr lang="en-US" baseline="30000" dirty="0"/>
              <a:t>-1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cat</a:t>
            </a:r>
            <a:r>
              <a:rPr lang="en-US" dirty="0"/>
              <a:t> = 0.05 s</a:t>
            </a:r>
            <a:r>
              <a:rPr lang="en-US" baseline="30000" dirty="0"/>
              <a:t>-1</a:t>
            </a:r>
          </a:p>
          <a:p>
            <a:r>
              <a:rPr lang="en-US" dirty="0"/>
              <a:t>[I] = 100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dirty="0"/>
              <a:t>k(I)</a:t>
            </a:r>
            <a:r>
              <a:rPr lang="en-US" baseline="-25000" dirty="0"/>
              <a:t>on</a:t>
            </a:r>
            <a:r>
              <a:rPr lang="en-US" dirty="0"/>
              <a:t>= 10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</a:t>
            </a:r>
            <a:r>
              <a:rPr lang="en-US" baseline="30000" dirty="0"/>
              <a:t>-1</a:t>
            </a:r>
            <a:r>
              <a:rPr lang="en-US" dirty="0"/>
              <a:t>s</a:t>
            </a:r>
            <a:r>
              <a:rPr lang="en-US" baseline="30000" dirty="0"/>
              <a:t>-1</a:t>
            </a:r>
            <a:endParaRPr lang="en-US" dirty="0"/>
          </a:p>
          <a:p>
            <a:r>
              <a:rPr lang="en-US" dirty="0"/>
              <a:t>k(I)</a:t>
            </a:r>
            <a:r>
              <a:rPr lang="en-US" baseline="-25000" dirty="0"/>
              <a:t>off</a:t>
            </a:r>
            <a:r>
              <a:rPr lang="en-US" dirty="0"/>
              <a:t> = 50 s</a:t>
            </a:r>
            <a:r>
              <a:rPr lang="en-US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2137837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F0FD63-ED6F-BD48-9D9F-5B1C186E37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76" r="8154"/>
          <a:stretch/>
        </p:blipFill>
        <p:spPr>
          <a:xfrm>
            <a:off x="-1" y="1547511"/>
            <a:ext cx="9107817" cy="37138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BBB412-897D-8D4E-B942-BEE996D2E7F5}"/>
              </a:ext>
            </a:extLst>
          </p:cNvPr>
          <p:cNvSpPr txBox="1"/>
          <p:nvPr/>
        </p:nvSpPr>
        <p:spPr>
          <a:xfrm>
            <a:off x="3795932" y="1272412"/>
            <a:ext cx="1760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Reciprocal Plot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69F9C1-A507-E14C-B50B-409BD5E6EE78}"/>
              </a:ext>
            </a:extLst>
          </p:cNvPr>
          <p:cNvSpPr txBox="1"/>
          <p:nvPr/>
        </p:nvSpPr>
        <p:spPr>
          <a:xfrm>
            <a:off x="6862689" y="1272412"/>
            <a:ext cx="2110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Replot of Km vs [I]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8FB96F-15F6-AD4E-B6B7-2C08975FF504}"/>
              </a:ext>
            </a:extLst>
          </p:cNvPr>
          <p:cNvSpPr txBox="1"/>
          <p:nvPr/>
        </p:nvSpPr>
        <p:spPr>
          <a:xfrm>
            <a:off x="3279911" y="467139"/>
            <a:ext cx="2604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COMPETITIVE INHIBITION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C26270-B112-CC4E-B757-BFE242108451}"/>
              </a:ext>
            </a:extLst>
          </p:cNvPr>
          <p:cNvSpPr txBox="1"/>
          <p:nvPr/>
        </p:nvSpPr>
        <p:spPr>
          <a:xfrm>
            <a:off x="345728" y="1113388"/>
            <a:ext cx="2626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 Velocities (Numbers in the inset are the [I])</a:t>
            </a:r>
          </a:p>
        </p:txBody>
      </p:sp>
    </p:spTree>
    <p:extLst>
      <p:ext uri="{BB962C8B-B14F-4D97-AF65-F5344CB8AC3E}">
        <p14:creationId xmlns:p14="http://schemas.microsoft.com/office/powerpoint/2010/main" val="3285377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F2ADB9-961D-684F-8B35-8E7FFE441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278" y="514350"/>
            <a:ext cx="7023100" cy="5829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4D7158-7E2F-684D-9A1D-AB08A38DF89C}"/>
              </a:ext>
            </a:extLst>
          </p:cNvPr>
          <p:cNvSpPr txBox="1"/>
          <p:nvPr/>
        </p:nvSpPr>
        <p:spPr>
          <a:xfrm>
            <a:off x="174173" y="406400"/>
            <a:ext cx="2322286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</a:rPr>
              <a:t>Non-Competitive inhibition</a:t>
            </a:r>
          </a:p>
        </p:txBody>
      </p:sp>
    </p:spTree>
    <p:extLst>
      <p:ext uri="{BB962C8B-B14F-4D97-AF65-F5344CB8AC3E}">
        <p14:creationId xmlns:p14="http://schemas.microsoft.com/office/powerpoint/2010/main" val="1330063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CC7643-A399-4B4E-9154-E27E3CF7F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" y="0"/>
            <a:ext cx="8908003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7143A9-12F1-7446-A602-649AEB0D70A7}"/>
              </a:ext>
            </a:extLst>
          </p:cNvPr>
          <p:cNvSpPr txBox="1"/>
          <p:nvPr/>
        </p:nvSpPr>
        <p:spPr>
          <a:xfrm>
            <a:off x="7295322" y="2623931"/>
            <a:ext cx="18486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Progress</a:t>
            </a:r>
          </a:p>
          <a:p>
            <a:r>
              <a:rPr lang="en-US" dirty="0"/>
              <a:t>Curve:</a:t>
            </a:r>
          </a:p>
          <a:p>
            <a:r>
              <a:rPr lang="en-US" dirty="0"/>
              <a:t>[S] = 100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dirty="0"/>
              <a:t>[E] = 1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dirty="0" err="1"/>
              <a:t>k</a:t>
            </a:r>
            <a:r>
              <a:rPr lang="en-US" baseline="-25000" dirty="0" err="1"/>
              <a:t>on</a:t>
            </a:r>
            <a:r>
              <a:rPr lang="en-US" dirty="0"/>
              <a:t> = 10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</a:t>
            </a:r>
            <a:r>
              <a:rPr lang="en-US" baseline="30000" dirty="0"/>
              <a:t>-1</a:t>
            </a:r>
            <a:r>
              <a:rPr lang="en-US" dirty="0"/>
              <a:t>s</a:t>
            </a:r>
            <a:r>
              <a:rPr lang="en-US" baseline="30000" dirty="0"/>
              <a:t>-1</a:t>
            </a:r>
            <a:endParaRPr lang="en-US" dirty="0"/>
          </a:p>
          <a:p>
            <a:r>
              <a:rPr lang="en-US" dirty="0" err="1"/>
              <a:t>k</a:t>
            </a:r>
            <a:r>
              <a:rPr lang="en-US" baseline="-25000" dirty="0" err="1"/>
              <a:t>off</a:t>
            </a:r>
            <a:r>
              <a:rPr lang="en-US" dirty="0"/>
              <a:t> = 200 s</a:t>
            </a:r>
            <a:r>
              <a:rPr lang="en-US" baseline="30000" dirty="0"/>
              <a:t>-1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cat</a:t>
            </a:r>
            <a:r>
              <a:rPr lang="en-US" dirty="0"/>
              <a:t> = 0.05 s</a:t>
            </a:r>
            <a:r>
              <a:rPr lang="en-US" baseline="30000" dirty="0"/>
              <a:t>-1</a:t>
            </a:r>
          </a:p>
          <a:p>
            <a:r>
              <a:rPr lang="en-US" dirty="0"/>
              <a:t>[I] = 100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dirty="0"/>
              <a:t>k(I)</a:t>
            </a:r>
            <a:r>
              <a:rPr lang="en-US" baseline="-25000" dirty="0"/>
              <a:t>on</a:t>
            </a:r>
            <a:r>
              <a:rPr lang="en-US" dirty="0"/>
              <a:t>= 10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</a:t>
            </a:r>
            <a:r>
              <a:rPr lang="en-US" baseline="30000" dirty="0"/>
              <a:t>-1</a:t>
            </a:r>
            <a:r>
              <a:rPr lang="en-US" dirty="0"/>
              <a:t>s</a:t>
            </a:r>
            <a:r>
              <a:rPr lang="en-US" baseline="30000" dirty="0"/>
              <a:t>-1</a:t>
            </a:r>
            <a:endParaRPr lang="en-US" dirty="0"/>
          </a:p>
          <a:p>
            <a:r>
              <a:rPr lang="en-US" dirty="0"/>
              <a:t>k(I)</a:t>
            </a:r>
            <a:r>
              <a:rPr lang="en-US" baseline="-25000" dirty="0"/>
              <a:t>off</a:t>
            </a:r>
            <a:r>
              <a:rPr lang="en-US" dirty="0"/>
              <a:t> = 50 s</a:t>
            </a:r>
            <a:r>
              <a:rPr lang="en-US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4102288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</TotalTime>
  <Words>280</Words>
  <Application>Microsoft Macintosh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Domenico Gatti</dc:creator>
  <cp:lastModifiedBy>Domenico Gatti</cp:lastModifiedBy>
  <cp:revision>6</cp:revision>
  <dcterms:created xsi:type="dcterms:W3CDTF">2018-03-22T14:16:40Z</dcterms:created>
  <dcterms:modified xsi:type="dcterms:W3CDTF">2018-03-22T21:54:29Z</dcterms:modified>
</cp:coreProperties>
</file>